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59" r:id="rId4"/>
    <p:sldId id="260" r:id="rId5"/>
    <p:sldId id="261" r:id="rId6"/>
    <p:sldId id="262" r:id="rId7"/>
    <p:sldId id="278" r:id="rId8"/>
    <p:sldId id="263" r:id="rId9"/>
    <p:sldId id="264" r:id="rId10"/>
    <p:sldId id="265" r:id="rId11"/>
    <p:sldId id="266" r:id="rId12"/>
    <p:sldId id="267" r:id="rId13"/>
    <p:sldId id="268" r:id="rId14"/>
    <p:sldId id="269" r:id="rId15"/>
    <p:sldId id="270" r:id="rId16"/>
    <p:sldId id="279" r:id="rId17"/>
    <p:sldId id="271" r:id="rId18"/>
    <p:sldId id="272" r:id="rId19"/>
    <p:sldId id="273" r:id="rId20"/>
    <p:sldId id="274"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1C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6"/>
    <p:restoredTop sz="92987"/>
  </p:normalViewPr>
  <p:slideViewPr>
    <p:cSldViewPr snapToGrid="0" snapToObjects="1">
      <p:cViewPr varScale="1">
        <p:scale>
          <a:sx n="58" d="100"/>
          <a:sy n="58" d="100"/>
        </p:scale>
        <p:origin x="195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7F69B2-A783-5849-AE9B-F8C21BD8BE22}" type="datetimeFigureOut">
              <a:rPr lang="en-US" smtClean="0"/>
              <a:t>2/17/16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89CCD-7662-4E41-9094-6EFDCFA4D8E8}" type="slidenum">
              <a:rPr lang="en-US" smtClean="0"/>
              <a:t>‹#›</a:t>
            </a:fld>
            <a:endParaRPr lang="en-US"/>
          </a:p>
        </p:txBody>
      </p:sp>
    </p:spTree>
    <p:extLst>
      <p:ext uri="{BB962C8B-B14F-4D97-AF65-F5344CB8AC3E}">
        <p14:creationId xmlns:p14="http://schemas.microsoft.com/office/powerpoint/2010/main" val="125676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7F69B2-A783-5849-AE9B-F8C21BD8BE22}" type="datetimeFigureOut">
              <a:rPr lang="en-US" smtClean="0"/>
              <a:t>2/17/16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89CCD-7662-4E41-9094-6EFDCFA4D8E8}" type="slidenum">
              <a:rPr lang="en-US" smtClean="0"/>
              <a:t>‹#›</a:t>
            </a:fld>
            <a:endParaRPr lang="en-US"/>
          </a:p>
        </p:txBody>
      </p:sp>
    </p:spTree>
    <p:extLst>
      <p:ext uri="{BB962C8B-B14F-4D97-AF65-F5344CB8AC3E}">
        <p14:creationId xmlns:p14="http://schemas.microsoft.com/office/powerpoint/2010/main" val="1879778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7F69B2-A783-5849-AE9B-F8C21BD8BE22}" type="datetimeFigureOut">
              <a:rPr lang="en-US" smtClean="0"/>
              <a:t>2/17/16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89CCD-7662-4E41-9094-6EFDCFA4D8E8}" type="slidenum">
              <a:rPr lang="en-US" smtClean="0"/>
              <a:t>‹#›</a:t>
            </a:fld>
            <a:endParaRPr lang="en-US"/>
          </a:p>
        </p:txBody>
      </p:sp>
    </p:spTree>
    <p:extLst>
      <p:ext uri="{BB962C8B-B14F-4D97-AF65-F5344CB8AC3E}">
        <p14:creationId xmlns:p14="http://schemas.microsoft.com/office/powerpoint/2010/main" val="1809385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7F69B2-A783-5849-AE9B-F8C21BD8BE22}" type="datetimeFigureOut">
              <a:rPr lang="en-US" smtClean="0"/>
              <a:t>2/17/16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89CCD-7662-4E41-9094-6EFDCFA4D8E8}" type="slidenum">
              <a:rPr lang="en-US" smtClean="0"/>
              <a:t>‹#›</a:t>
            </a:fld>
            <a:endParaRPr lang="en-US"/>
          </a:p>
        </p:txBody>
      </p:sp>
    </p:spTree>
    <p:extLst>
      <p:ext uri="{BB962C8B-B14F-4D97-AF65-F5344CB8AC3E}">
        <p14:creationId xmlns:p14="http://schemas.microsoft.com/office/powerpoint/2010/main" val="127311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7F69B2-A783-5849-AE9B-F8C21BD8BE22}" type="datetimeFigureOut">
              <a:rPr lang="en-US" smtClean="0"/>
              <a:t>2/17/16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89CCD-7662-4E41-9094-6EFDCFA4D8E8}" type="slidenum">
              <a:rPr lang="en-US" smtClean="0"/>
              <a:t>‹#›</a:t>
            </a:fld>
            <a:endParaRPr lang="en-US"/>
          </a:p>
        </p:txBody>
      </p:sp>
    </p:spTree>
    <p:extLst>
      <p:ext uri="{BB962C8B-B14F-4D97-AF65-F5344CB8AC3E}">
        <p14:creationId xmlns:p14="http://schemas.microsoft.com/office/powerpoint/2010/main" val="1874599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7F69B2-A783-5849-AE9B-F8C21BD8BE22}" type="datetimeFigureOut">
              <a:rPr lang="en-US" smtClean="0"/>
              <a:t>2/17/16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89CCD-7662-4E41-9094-6EFDCFA4D8E8}" type="slidenum">
              <a:rPr lang="en-US" smtClean="0"/>
              <a:t>‹#›</a:t>
            </a:fld>
            <a:endParaRPr lang="en-US"/>
          </a:p>
        </p:txBody>
      </p:sp>
    </p:spTree>
    <p:extLst>
      <p:ext uri="{BB962C8B-B14F-4D97-AF65-F5344CB8AC3E}">
        <p14:creationId xmlns:p14="http://schemas.microsoft.com/office/powerpoint/2010/main" val="667228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7F69B2-A783-5849-AE9B-F8C21BD8BE22}" type="datetimeFigureOut">
              <a:rPr lang="en-US" smtClean="0"/>
              <a:t>2/17/16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989CCD-7662-4E41-9094-6EFDCFA4D8E8}" type="slidenum">
              <a:rPr lang="en-US" smtClean="0"/>
              <a:t>‹#›</a:t>
            </a:fld>
            <a:endParaRPr lang="en-US"/>
          </a:p>
        </p:txBody>
      </p:sp>
    </p:spTree>
    <p:extLst>
      <p:ext uri="{BB962C8B-B14F-4D97-AF65-F5344CB8AC3E}">
        <p14:creationId xmlns:p14="http://schemas.microsoft.com/office/powerpoint/2010/main" val="209339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7F69B2-A783-5849-AE9B-F8C21BD8BE22}" type="datetimeFigureOut">
              <a:rPr lang="en-US" smtClean="0"/>
              <a:t>2/17/16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989CCD-7662-4E41-9094-6EFDCFA4D8E8}" type="slidenum">
              <a:rPr lang="en-US" smtClean="0"/>
              <a:t>‹#›</a:t>
            </a:fld>
            <a:endParaRPr lang="en-US"/>
          </a:p>
        </p:txBody>
      </p:sp>
    </p:spTree>
    <p:extLst>
      <p:ext uri="{BB962C8B-B14F-4D97-AF65-F5344CB8AC3E}">
        <p14:creationId xmlns:p14="http://schemas.microsoft.com/office/powerpoint/2010/main" val="1483596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7F69B2-A783-5849-AE9B-F8C21BD8BE22}" type="datetimeFigureOut">
              <a:rPr lang="en-US" smtClean="0"/>
              <a:t>2/17/16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989CCD-7662-4E41-9094-6EFDCFA4D8E8}" type="slidenum">
              <a:rPr lang="en-US" smtClean="0"/>
              <a:t>‹#›</a:t>
            </a:fld>
            <a:endParaRPr lang="en-US"/>
          </a:p>
        </p:txBody>
      </p:sp>
    </p:spTree>
    <p:extLst>
      <p:ext uri="{BB962C8B-B14F-4D97-AF65-F5344CB8AC3E}">
        <p14:creationId xmlns:p14="http://schemas.microsoft.com/office/powerpoint/2010/main" val="376624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7F69B2-A783-5849-AE9B-F8C21BD8BE22}" type="datetimeFigureOut">
              <a:rPr lang="en-US" smtClean="0"/>
              <a:t>2/17/16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89CCD-7662-4E41-9094-6EFDCFA4D8E8}" type="slidenum">
              <a:rPr lang="en-US" smtClean="0"/>
              <a:t>‹#›</a:t>
            </a:fld>
            <a:endParaRPr lang="en-US"/>
          </a:p>
        </p:txBody>
      </p:sp>
    </p:spTree>
    <p:extLst>
      <p:ext uri="{BB962C8B-B14F-4D97-AF65-F5344CB8AC3E}">
        <p14:creationId xmlns:p14="http://schemas.microsoft.com/office/powerpoint/2010/main" val="1288285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7F69B2-A783-5849-AE9B-F8C21BD8BE22}" type="datetimeFigureOut">
              <a:rPr lang="en-US" smtClean="0"/>
              <a:t>2/17/16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89CCD-7662-4E41-9094-6EFDCFA4D8E8}" type="slidenum">
              <a:rPr lang="en-US" smtClean="0"/>
              <a:t>‹#›</a:t>
            </a:fld>
            <a:endParaRPr lang="en-US"/>
          </a:p>
        </p:txBody>
      </p:sp>
    </p:spTree>
    <p:extLst>
      <p:ext uri="{BB962C8B-B14F-4D97-AF65-F5344CB8AC3E}">
        <p14:creationId xmlns:p14="http://schemas.microsoft.com/office/powerpoint/2010/main" val="12851266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7F69B2-A783-5849-AE9B-F8C21BD8BE22}" type="datetimeFigureOut">
              <a:rPr lang="en-US" smtClean="0"/>
              <a:t>2/17/16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989CCD-7662-4E41-9094-6EFDCFA4D8E8}" type="slidenum">
              <a:rPr lang="en-US" smtClean="0"/>
              <a:t>‹#›</a:t>
            </a:fld>
            <a:endParaRPr lang="en-US"/>
          </a:p>
        </p:txBody>
      </p:sp>
    </p:spTree>
    <p:extLst>
      <p:ext uri="{BB962C8B-B14F-4D97-AF65-F5344CB8AC3E}">
        <p14:creationId xmlns:p14="http://schemas.microsoft.com/office/powerpoint/2010/main" val="7514414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8.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9.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10.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7087" y="3508728"/>
            <a:ext cx="9707137" cy="2387600"/>
          </a:xfrm>
        </p:spPr>
        <p:txBody>
          <a:bodyPr>
            <a:normAutofit/>
          </a:bodyPr>
          <a:lstStyle/>
          <a:p>
            <a:r>
              <a:rPr lang="en-US" sz="4800" b="1" dirty="0" smtClean="0">
                <a:solidFill>
                  <a:schemeClr val="bg1"/>
                </a:solidFill>
              </a:rPr>
              <a:t>Discover the </a:t>
            </a:r>
            <a:r>
              <a:rPr lang="en-US" sz="4800" b="1" dirty="0" smtClean="0">
                <a:solidFill>
                  <a:srgbClr val="581C7C"/>
                </a:solidFill>
                <a:latin typeface="Palatino Linotype" charset="0"/>
                <a:ea typeface="Palatino Linotype" charset="0"/>
                <a:cs typeface="Palatino Linotype" charset="0"/>
              </a:rPr>
              <a:t>LOVE </a:t>
            </a:r>
            <a:br>
              <a:rPr lang="en-US" sz="4800" b="1" dirty="0" smtClean="0">
                <a:solidFill>
                  <a:srgbClr val="581C7C"/>
                </a:solidFill>
                <a:latin typeface="Palatino Linotype" charset="0"/>
                <a:ea typeface="Palatino Linotype" charset="0"/>
                <a:cs typeface="Palatino Linotype" charset="0"/>
              </a:rPr>
            </a:br>
            <a:r>
              <a:rPr lang="en-US" sz="4800" b="1" dirty="0" smtClean="0">
                <a:solidFill>
                  <a:schemeClr val="bg1"/>
                </a:solidFill>
              </a:rPr>
              <a:t>of your </a:t>
            </a:r>
            <a:r>
              <a:rPr lang="en-US" sz="4800" b="1" dirty="0" smtClean="0">
                <a:solidFill>
                  <a:schemeClr val="bg1"/>
                </a:solidFill>
                <a:latin typeface="Palatino Linotype" charset="0"/>
                <a:ea typeface="Palatino Linotype" charset="0"/>
                <a:cs typeface="Palatino Linotype" charset="0"/>
              </a:rPr>
              <a:t>LIFE</a:t>
            </a:r>
            <a:br>
              <a:rPr lang="en-US" sz="4800" b="1" dirty="0" smtClean="0">
                <a:solidFill>
                  <a:schemeClr val="bg1"/>
                </a:solidFill>
                <a:latin typeface="Palatino Linotype" charset="0"/>
                <a:ea typeface="Palatino Linotype" charset="0"/>
                <a:cs typeface="Palatino Linotype" charset="0"/>
              </a:rPr>
            </a:br>
            <a:r>
              <a:rPr lang="en-US" sz="1200" b="1" dirty="0" smtClean="0">
                <a:solidFill>
                  <a:schemeClr val="bg1"/>
                </a:solidFill>
                <a:latin typeface="Palatino Linotype" charset="0"/>
                <a:ea typeface="Palatino Linotype" charset="0"/>
                <a:cs typeface="Palatino Linotype" charset="0"/>
              </a:rPr>
              <a:t>By Heather-Dawn Small</a:t>
            </a:r>
            <a:endParaRPr lang="en-US" sz="4800" b="1" dirty="0">
              <a:solidFill>
                <a:schemeClr val="bg1"/>
              </a:solidFill>
              <a:latin typeface="Palatino Linotype" charset="0"/>
              <a:ea typeface="Palatino Linotype" charset="0"/>
              <a:cs typeface="Palatino Linotype" charset="0"/>
            </a:endParaRPr>
          </a:p>
        </p:txBody>
      </p:sp>
      <p:sp>
        <p:nvSpPr>
          <p:cNvPr id="3" name="Subtitle 2"/>
          <p:cNvSpPr>
            <a:spLocks noGrp="1"/>
          </p:cNvSpPr>
          <p:nvPr>
            <p:ph type="subTitle" idx="1"/>
          </p:nvPr>
        </p:nvSpPr>
        <p:spPr>
          <a:xfrm>
            <a:off x="1143000" y="5921486"/>
            <a:ext cx="6858000" cy="479309"/>
          </a:xfrm>
        </p:spPr>
        <p:txBody>
          <a:bodyPr>
            <a:normAutofit/>
          </a:bodyPr>
          <a:lstStyle/>
          <a:p>
            <a:r>
              <a:rPr lang="en-US" sz="2000" dirty="0" smtClean="0"/>
              <a:t>General Conference Women’s Ministries</a:t>
            </a:r>
            <a:endParaRPr lang="en-US" sz="2000" dirty="0"/>
          </a:p>
        </p:txBody>
      </p:sp>
      <p:pic>
        <p:nvPicPr>
          <p:cNvPr id="5" name="Picture 7" descr="WMLOGO-small"/>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17914" y="5826743"/>
            <a:ext cx="514350" cy="39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7147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2115555"/>
            <a:ext cx="7886700" cy="4351338"/>
          </a:xfrm>
        </p:spPr>
        <p:txBody>
          <a:bodyPr>
            <a:normAutofit/>
          </a:bodyPr>
          <a:lstStyle/>
          <a:p>
            <a:r>
              <a:rPr lang="en-US" sz="3200" dirty="0"/>
              <a:t>Different types of journals – quiet time journal, church journal, pocket </a:t>
            </a:r>
            <a:r>
              <a:rPr lang="en-US" sz="3200" dirty="0" smtClean="0"/>
              <a:t>journal</a:t>
            </a:r>
            <a:r>
              <a:rPr lang="en-US" sz="3200" dirty="0"/>
              <a:t>, bedside journal... </a:t>
            </a:r>
          </a:p>
        </p:txBody>
      </p:sp>
      <p:pic>
        <p:nvPicPr>
          <p:cNvPr id="5" name="Picture 4"/>
          <p:cNvPicPr>
            <a:picLocks noChangeAspect="1"/>
          </p:cNvPicPr>
          <p:nvPr/>
        </p:nvPicPr>
        <p:blipFill>
          <a:blip r:embed="rId3"/>
          <a:stretch>
            <a:fillRect/>
          </a:stretch>
        </p:blipFill>
        <p:spPr>
          <a:xfrm>
            <a:off x="4294301" y="3635298"/>
            <a:ext cx="4535374" cy="3027148"/>
          </a:xfrm>
          <a:prstGeom prst="rect">
            <a:avLst/>
          </a:prstGeom>
          <a:ln>
            <a:noFill/>
          </a:ln>
          <a:effectLst>
            <a:softEdge rad="112500"/>
          </a:effectLst>
        </p:spPr>
      </p:pic>
    </p:spTree>
    <p:extLst>
      <p:ext uri="{BB962C8B-B14F-4D97-AF65-F5344CB8AC3E}">
        <p14:creationId xmlns:p14="http://schemas.microsoft.com/office/powerpoint/2010/main" val="418363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27932" y="677359"/>
            <a:ext cx="7886700" cy="1325563"/>
          </a:xfrm>
        </p:spPr>
        <p:txBody>
          <a:bodyPr>
            <a:normAutofit/>
          </a:bodyPr>
          <a:lstStyle/>
          <a:p>
            <a:pPr algn="ctr"/>
            <a:r>
              <a:rPr lang="en-US" sz="6000" b="1" i="1" smtClean="0">
                <a:solidFill>
                  <a:schemeClr val="bg1"/>
                </a:solidFill>
                <a:latin typeface="Garamond" charset="0"/>
                <a:ea typeface="Garamond" charset="0"/>
                <a:cs typeface="Garamond" charset="0"/>
              </a:rPr>
              <a:t>Silent</a:t>
            </a:r>
            <a:endParaRPr lang="en-US" sz="6000" b="1" i="1">
              <a:solidFill>
                <a:schemeClr val="bg1"/>
              </a:solidFill>
              <a:latin typeface="Garamond" charset="0"/>
              <a:ea typeface="Garamond" charset="0"/>
              <a:cs typeface="Garamond" charset="0"/>
            </a:endParaRPr>
          </a:p>
        </p:txBody>
      </p:sp>
      <p:sp>
        <p:nvSpPr>
          <p:cNvPr id="3" name="Content Placeholder 2"/>
          <p:cNvSpPr>
            <a:spLocks noGrp="1"/>
          </p:cNvSpPr>
          <p:nvPr>
            <p:ph idx="1"/>
          </p:nvPr>
        </p:nvSpPr>
        <p:spPr>
          <a:xfrm>
            <a:off x="26484" y="1379577"/>
            <a:ext cx="8849887" cy="4351338"/>
          </a:xfrm>
        </p:spPr>
        <p:txBody>
          <a:bodyPr>
            <a:noAutofit/>
          </a:bodyPr>
          <a:lstStyle/>
          <a:p>
            <a:pPr marL="0" indent="0" algn="ctr">
              <a:buNone/>
            </a:pPr>
            <a:endParaRPr lang="en-US" sz="3200" dirty="0"/>
          </a:p>
          <a:p>
            <a:pPr marL="0" indent="0" algn="ctr">
              <a:buNone/>
            </a:pPr>
            <a:r>
              <a:rPr lang="en-US" sz="3200" dirty="0"/>
              <a:t>He will be silent</a:t>
            </a:r>
            <a:br>
              <a:rPr lang="en-US" sz="3200" dirty="0"/>
            </a:br>
            <a:r>
              <a:rPr lang="en-US" sz="3200" dirty="0"/>
              <a:t>In His love..</a:t>
            </a:r>
            <a:br>
              <a:rPr lang="en-US" sz="3200" dirty="0"/>
            </a:br>
            <a:r>
              <a:rPr lang="en-US" sz="3200" dirty="0"/>
              <a:t>And I</a:t>
            </a:r>
            <a:br>
              <a:rPr lang="en-US" sz="3200" dirty="0"/>
            </a:br>
            <a:r>
              <a:rPr lang="en-US" sz="3200" dirty="0"/>
              <a:t>Who looked for word to prove His love and care</a:t>
            </a:r>
            <a:br>
              <a:rPr lang="en-US" sz="3200" dirty="0"/>
            </a:br>
            <a:r>
              <a:rPr lang="en-US" sz="3200" dirty="0"/>
              <a:t>(that He is</a:t>
            </a:r>
            <a:br>
              <a:rPr lang="en-US" sz="3200" dirty="0"/>
            </a:br>
            <a:r>
              <a:rPr lang="en-US" sz="3200" dirty="0"/>
              <a:t>And He is there)</a:t>
            </a:r>
            <a:br>
              <a:rPr lang="en-US" sz="3200" dirty="0"/>
            </a:br>
            <a:r>
              <a:rPr lang="en-US" sz="3200" dirty="0"/>
              <a:t>Now know</a:t>
            </a:r>
            <a:br>
              <a:rPr lang="en-US" sz="3200" dirty="0"/>
            </a:br>
            <a:r>
              <a:rPr lang="en-US" sz="3200" dirty="0"/>
              <a:t>In all this silence Bland and grim,</a:t>
            </a:r>
            <a:br>
              <a:rPr lang="en-US" sz="3200" dirty="0"/>
            </a:br>
            <a:r>
              <a:rPr lang="en-US" sz="3200" dirty="0"/>
              <a:t>This throbbing quiet, This aching void-</a:t>
            </a:r>
            <a:br>
              <a:rPr lang="en-US" sz="3200" dirty="0"/>
            </a:br>
            <a:r>
              <a:rPr lang="en-US" sz="3200" dirty="0"/>
              <a:t>I am so loved by Him </a:t>
            </a:r>
            <a:endParaRPr lang="en-US" sz="3200" dirty="0" smtClean="0"/>
          </a:p>
          <a:p>
            <a:pPr marL="0" indent="0" algn="ctr">
              <a:buNone/>
            </a:pPr>
            <a:r>
              <a:rPr lang="en-US" sz="2400" i="1" dirty="0" smtClean="0"/>
              <a:t>~</a:t>
            </a:r>
            <a:r>
              <a:rPr lang="en-US" sz="2400" i="1" dirty="0"/>
              <a:t>Ruth Bell-Graham </a:t>
            </a:r>
            <a:endParaRPr lang="en-US" sz="2400" i="1" dirty="0">
              <a:effectLst/>
            </a:endParaRPr>
          </a:p>
        </p:txBody>
      </p:sp>
    </p:spTree>
    <p:extLst>
      <p:ext uri="{BB962C8B-B14F-4D97-AF65-F5344CB8AC3E}">
        <p14:creationId xmlns:p14="http://schemas.microsoft.com/office/powerpoint/2010/main" val="31901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2293971"/>
            <a:ext cx="3765550" cy="4351338"/>
          </a:xfrm>
        </p:spPr>
        <p:txBody>
          <a:bodyPr>
            <a:normAutofit/>
          </a:bodyPr>
          <a:lstStyle/>
          <a:p>
            <a:r>
              <a:rPr lang="en-US" sz="3200" dirty="0"/>
              <a:t>Journaling Tools – journal of your choice, pen, pencil, highlighters, colored pens, computer, Bible, concordance... </a:t>
            </a:r>
          </a:p>
        </p:txBody>
      </p:sp>
      <p:pic>
        <p:nvPicPr>
          <p:cNvPr id="5" name="Picture 4"/>
          <p:cNvPicPr>
            <a:picLocks noChangeAspect="1"/>
          </p:cNvPicPr>
          <p:nvPr/>
        </p:nvPicPr>
        <p:blipFill rotWithShape="1">
          <a:blip r:embed="rId3"/>
          <a:srcRect t="18839" b="29427"/>
          <a:stretch/>
        </p:blipFill>
        <p:spPr>
          <a:xfrm>
            <a:off x="4215161" y="2475570"/>
            <a:ext cx="4545516" cy="3163923"/>
          </a:xfrm>
          <a:prstGeom prst="rect">
            <a:avLst/>
          </a:prstGeom>
          <a:ln>
            <a:noFill/>
          </a:ln>
          <a:effectLst>
            <a:softEdge rad="112500"/>
          </a:effectLst>
        </p:spPr>
      </p:pic>
    </p:spTree>
    <p:extLst>
      <p:ext uri="{BB962C8B-B14F-4D97-AF65-F5344CB8AC3E}">
        <p14:creationId xmlns:p14="http://schemas.microsoft.com/office/powerpoint/2010/main" val="18342937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20" y="1"/>
            <a:ext cx="9244320" cy="6858000"/>
          </a:xfrm>
          <a:prstGeom prst="rect">
            <a:avLst/>
          </a:prstGeom>
        </p:spPr>
      </p:pic>
      <p:sp>
        <p:nvSpPr>
          <p:cNvPr id="2" name="Title 1"/>
          <p:cNvSpPr>
            <a:spLocks noGrp="1"/>
          </p:cNvSpPr>
          <p:nvPr>
            <p:ph type="title"/>
          </p:nvPr>
        </p:nvSpPr>
        <p:spPr>
          <a:xfrm>
            <a:off x="628650" y="721963"/>
            <a:ext cx="7886700" cy="1325563"/>
          </a:xfrm>
        </p:spPr>
        <p:txBody>
          <a:bodyPr/>
          <a:lstStyle/>
          <a:p>
            <a:r>
              <a:rPr lang="en-US" b="1" dirty="0">
                <a:solidFill>
                  <a:schemeClr val="bg1"/>
                </a:solidFill>
              </a:rPr>
              <a:t>Making Memories with God </a:t>
            </a:r>
          </a:p>
        </p:txBody>
      </p:sp>
      <p:sp>
        <p:nvSpPr>
          <p:cNvPr id="3" name="Content Placeholder 2"/>
          <p:cNvSpPr>
            <a:spLocks noGrp="1"/>
          </p:cNvSpPr>
          <p:nvPr>
            <p:ph idx="1"/>
          </p:nvPr>
        </p:nvSpPr>
        <p:spPr>
          <a:xfrm>
            <a:off x="628650" y="2338579"/>
            <a:ext cx="7886700" cy="4351338"/>
          </a:xfrm>
        </p:spPr>
        <p:txBody>
          <a:bodyPr>
            <a:normAutofit/>
          </a:bodyPr>
          <a:lstStyle/>
          <a:p>
            <a:pPr>
              <a:lnSpc>
                <a:spcPct val="100000"/>
              </a:lnSpc>
            </a:pPr>
            <a:r>
              <a:rPr lang="en-US" sz="3200" b="1" dirty="0" smtClean="0">
                <a:solidFill>
                  <a:srgbClr val="581C7C"/>
                </a:solidFill>
              </a:rPr>
              <a:t>MAKE TIME</a:t>
            </a:r>
            <a:r>
              <a:rPr lang="en-US" sz="3200" dirty="0">
                <a:solidFill>
                  <a:srgbClr val="581C7C"/>
                </a:solidFill>
              </a:rPr>
              <a:t/>
            </a:r>
            <a:br>
              <a:rPr lang="en-US" sz="3200" dirty="0">
                <a:solidFill>
                  <a:srgbClr val="581C7C"/>
                </a:solidFill>
              </a:rPr>
            </a:br>
            <a:r>
              <a:rPr lang="en-US" sz="3200" dirty="0"/>
              <a:t>We organize our study time, our meals, our recreation, our sleep—but we leave the needs of our souls to take care of themselves as and when they can. Our de- </a:t>
            </a:r>
            <a:r>
              <a:rPr lang="en-US" sz="3200" dirty="0" err="1"/>
              <a:t>votional</a:t>
            </a:r>
            <a:r>
              <a:rPr lang="en-US" sz="3200" dirty="0"/>
              <a:t> time should be a fixed time. The quantity of time may differ from person to person, but the quality of time should be the same. </a:t>
            </a:r>
          </a:p>
        </p:txBody>
      </p:sp>
    </p:spTree>
    <p:extLst>
      <p:ext uri="{BB962C8B-B14F-4D97-AF65-F5344CB8AC3E}">
        <p14:creationId xmlns:p14="http://schemas.microsoft.com/office/powerpoint/2010/main" val="2085905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72536" y="2004044"/>
            <a:ext cx="8042814" cy="4351338"/>
          </a:xfrm>
        </p:spPr>
        <p:txBody>
          <a:bodyPr>
            <a:noAutofit/>
          </a:bodyPr>
          <a:lstStyle/>
          <a:p>
            <a:r>
              <a:rPr lang="en-US" sz="3200" b="1" dirty="0" smtClean="0">
                <a:solidFill>
                  <a:srgbClr val="581C7C"/>
                </a:solidFill>
              </a:rPr>
              <a:t>FIND A QUIET PLACE</a:t>
            </a:r>
            <a:br>
              <a:rPr lang="en-US" sz="3200" b="1" dirty="0" smtClean="0">
                <a:solidFill>
                  <a:srgbClr val="581C7C"/>
                </a:solidFill>
              </a:rPr>
            </a:br>
            <a:r>
              <a:rPr lang="en-US" sz="3200" dirty="0" smtClean="0"/>
              <a:t>The </a:t>
            </a:r>
            <a:r>
              <a:rPr lang="en-US" sz="3200" dirty="0"/>
              <a:t>place we choose to have our quiet time should be conductive to what we are about to do. To derive the fullest benefit from your quiet time you must close the doors of your mind to everything else. </a:t>
            </a:r>
          </a:p>
          <a:p>
            <a:r>
              <a:rPr lang="en-US" sz="3200" b="1" dirty="0" smtClean="0">
                <a:solidFill>
                  <a:srgbClr val="581C7C"/>
                </a:solidFill>
              </a:rPr>
              <a:t>LET YOUR HEART BE STILL</a:t>
            </a:r>
            <a:br>
              <a:rPr lang="en-US" sz="3200" b="1" dirty="0" smtClean="0">
                <a:solidFill>
                  <a:srgbClr val="581C7C"/>
                </a:solidFill>
              </a:rPr>
            </a:br>
            <a:r>
              <a:rPr lang="en-US" sz="3200" dirty="0" smtClean="0"/>
              <a:t>Develop </a:t>
            </a:r>
            <a:r>
              <a:rPr lang="en-US" sz="3200" dirty="0"/>
              <a:t>the right attitude of soul. There should be a stillness within. “Be still and know that I am God.” </a:t>
            </a:r>
          </a:p>
        </p:txBody>
      </p:sp>
    </p:spTree>
    <p:extLst>
      <p:ext uri="{BB962C8B-B14F-4D97-AF65-F5344CB8AC3E}">
        <p14:creationId xmlns:p14="http://schemas.microsoft.com/office/powerpoint/2010/main" val="1310798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539442" y="2182462"/>
            <a:ext cx="7886700" cy="4351338"/>
          </a:xfrm>
        </p:spPr>
        <p:txBody>
          <a:bodyPr>
            <a:normAutofit/>
          </a:bodyPr>
          <a:lstStyle/>
          <a:p>
            <a:r>
              <a:rPr lang="en-US" sz="3200" b="1" dirty="0" smtClean="0">
                <a:solidFill>
                  <a:srgbClr val="581C7C"/>
                </a:solidFill>
              </a:rPr>
              <a:t>EXPECT HIS PRESENCE</a:t>
            </a:r>
            <a:br>
              <a:rPr lang="en-US" sz="3200" b="1" dirty="0" smtClean="0">
                <a:solidFill>
                  <a:srgbClr val="581C7C"/>
                </a:solidFill>
              </a:rPr>
            </a:br>
            <a:r>
              <a:rPr lang="en-US" sz="3200" dirty="0" smtClean="0"/>
              <a:t>It </a:t>
            </a:r>
            <a:r>
              <a:rPr lang="en-US" sz="3200" dirty="0"/>
              <a:t>is the eager soul that will be made glad. He who expects nothing gets nothing. It is the eager soul that will be glad. </a:t>
            </a:r>
          </a:p>
          <a:p>
            <a:r>
              <a:rPr lang="en-US" sz="3200" b="1" dirty="0" smtClean="0">
                <a:solidFill>
                  <a:srgbClr val="581C7C"/>
                </a:solidFill>
              </a:rPr>
              <a:t>HAVE AN OBJECTIVE</a:t>
            </a:r>
            <a:br>
              <a:rPr lang="en-US" sz="3200" b="1" dirty="0" smtClean="0">
                <a:solidFill>
                  <a:srgbClr val="581C7C"/>
                </a:solidFill>
              </a:rPr>
            </a:br>
            <a:r>
              <a:rPr lang="en-US" sz="3200" dirty="0" smtClean="0"/>
              <a:t>To </a:t>
            </a:r>
            <a:r>
              <a:rPr lang="en-US" sz="3200" dirty="0"/>
              <a:t>nourish your soul, to build a relationship with your Father, a time of self-ex- </a:t>
            </a:r>
            <a:r>
              <a:rPr lang="en-US" sz="3200" dirty="0" err="1"/>
              <a:t>amination</a:t>
            </a:r>
            <a:r>
              <a:rPr lang="en-US" sz="3200" dirty="0"/>
              <a:t> and self-renewing. </a:t>
            </a:r>
          </a:p>
        </p:txBody>
      </p:sp>
    </p:spTree>
    <p:extLst>
      <p:ext uri="{BB962C8B-B14F-4D97-AF65-F5344CB8AC3E}">
        <p14:creationId xmlns:p14="http://schemas.microsoft.com/office/powerpoint/2010/main" val="547266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9560" cy="6858000"/>
          </a:xfrm>
          <a:prstGeom prst="rect">
            <a:avLst/>
          </a:prstGeom>
        </p:spPr>
      </p:pic>
      <p:sp>
        <p:nvSpPr>
          <p:cNvPr id="3" name="Content Placeholder 2"/>
          <p:cNvSpPr>
            <a:spLocks noGrp="1"/>
          </p:cNvSpPr>
          <p:nvPr>
            <p:ph idx="1"/>
          </p:nvPr>
        </p:nvSpPr>
        <p:spPr>
          <a:xfrm>
            <a:off x="628650" y="2740023"/>
            <a:ext cx="7886700" cy="2411838"/>
          </a:xfrm>
        </p:spPr>
        <p:txBody>
          <a:bodyPr>
            <a:noAutofit/>
          </a:bodyPr>
          <a:lstStyle/>
          <a:p>
            <a:pPr marL="0" indent="0" algn="ctr">
              <a:lnSpc>
                <a:spcPct val="100000"/>
              </a:lnSpc>
              <a:buNone/>
            </a:pPr>
            <a:r>
              <a:rPr lang="en-US" sz="3200" dirty="0"/>
              <a:t>“Prayer is the opening of the heart to God as to a friend... Prayer does not bring God down to us, but brings us up to Him.”</a:t>
            </a:r>
          </a:p>
          <a:p>
            <a:pPr marL="0" indent="0" algn="ctr">
              <a:lnSpc>
                <a:spcPct val="100000"/>
              </a:lnSpc>
              <a:buNone/>
            </a:pPr>
            <a:r>
              <a:rPr lang="en-US" sz="3200" dirty="0"/>
              <a:t> </a:t>
            </a:r>
            <a:r>
              <a:rPr lang="en-US" sz="3200" i="1" dirty="0" smtClean="0"/>
              <a:t>Steps to Christ </a:t>
            </a:r>
            <a:r>
              <a:rPr lang="en-US" sz="3200" i="1" dirty="0"/>
              <a:t>p. 70</a:t>
            </a:r>
            <a:br>
              <a:rPr lang="en-US" sz="3200" i="1" dirty="0"/>
            </a:br>
            <a:endParaRPr lang="en-US" sz="3200" i="1" dirty="0"/>
          </a:p>
        </p:txBody>
      </p:sp>
    </p:spTree>
    <p:extLst>
      <p:ext uri="{BB962C8B-B14F-4D97-AF65-F5344CB8AC3E}">
        <p14:creationId xmlns:p14="http://schemas.microsoft.com/office/powerpoint/2010/main" val="1776188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9560" cy="6858000"/>
          </a:xfrm>
          <a:prstGeom prst="rect">
            <a:avLst/>
          </a:prstGeom>
        </p:spPr>
      </p:pic>
      <p:sp>
        <p:nvSpPr>
          <p:cNvPr id="2" name="Title 1"/>
          <p:cNvSpPr>
            <a:spLocks noGrp="1"/>
          </p:cNvSpPr>
          <p:nvPr>
            <p:ph type="title"/>
          </p:nvPr>
        </p:nvSpPr>
        <p:spPr>
          <a:xfrm>
            <a:off x="383327" y="677354"/>
            <a:ext cx="7886700" cy="1325563"/>
          </a:xfrm>
        </p:spPr>
        <p:txBody>
          <a:bodyPr/>
          <a:lstStyle/>
          <a:p>
            <a:pPr algn="ctr"/>
            <a:r>
              <a:rPr lang="en-US" b="1" dirty="0" smtClean="0">
                <a:solidFill>
                  <a:schemeClr val="bg1"/>
                </a:solidFill>
              </a:rPr>
              <a:t>PRAYER</a:t>
            </a:r>
            <a:endParaRPr lang="en-US" b="1" dirty="0">
              <a:solidFill>
                <a:schemeClr val="bg1"/>
              </a:solidFill>
            </a:endParaRPr>
          </a:p>
        </p:txBody>
      </p:sp>
      <p:sp>
        <p:nvSpPr>
          <p:cNvPr id="3" name="Content Placeholder 2"/>
          <p:cNvSpPr>
            <a:spLocks noGrp="1"/>
          </p:cNvSpPr>
          <p:nvPr>
            <p:ph idx="1"/>
          </p:nvPr>
        </p:nvSpPr>
        <p:spPr>
          <a:xfrm>
            <a:off x="182605" y="1847927"/>
            <a:ext cx="8109724" cy="4842804"/>
          </a:xfrm>
        </p:spPr>
        <p:txBody>
          <a:bodyPr>
            <a:normAutofit/>
          </a:bodyPr>
          <a:lstStyle/>
          <a:p>
            <a:pPr marL="0" indent="0" algn="ctr">
              <a:lnSpc>
                <a:spcPct val="100000"/>
              </a:lnSpc>
              <a:buNone/>
            </a:pPr>
            <a:r>
              <a:rPr lang="en-US" sz="3200" dirty="0"/>
              <a:t/>
            </a:r>
            <a:br>
              <a:rPr lang="en-US" sz="3200" dirty="0"/>
            </a:br>
            <a:r>
              <a:rPr lang="en-US" sz="3200" dirty="0" smtClean="0"/>
              <a:t> “...</a:t>
            </a:r>
            <a:r>
              <a:rPr lang="en-US" sz="3200" dirty="0"/>
              <a:t>secret prayer is the life of </a:t>
            </a:r>
            <a:r>
              <a:rPr lang="en-US" sz="3200" dirty="0" smtClean="0"/>
              <a:t>soul.”</a:t>
            </a:r>
          </a:p>
          <a:p>
            <a:pPr marL="0" indent="0" algn="ctr">
              <a:lnSpc>
                <a:spcPct val="100000"/>
              </a:lnSpc>
              <a:buNone/>
            </a:pPr>
            <a:r>
              <a:rPr lang="en-US" dirty="0" smtClean="0"/>
              <a:t> </a:t>
            </a:r>
            <a:r>
              <a:rPr lang="en-US" i="1" dirty="0" smtClean="0"/>
              <a:t>Steps to Christ p.74</a:t>
            </a:r>
          </a:p>
          <a:p>
            <a:pPr marL="0" indent="0" algn="ctr">
              <a:lnSpc>
                <a:spcPct val="100000"/>
              </a:lnSpc>
              <a:buNone/>
            </a:pPr>
            <a:r>
              <a:rPr lang="en-US" sz="3200" dirty="0"/>
              <a:t/>
            </a:r>
            <a:br>
              <a:rPr lang="en-US" sz="3200" dirty="0"/>
            </a:br>
            <a:r>
              <a:rPr lang="en-US" sz="3200" dirty="0"/>
              <a:t>“We may keep so near to God that in every unexpected trial our thoughts will turn to Him as naturally as the flower turns to the sun.” </a:t>
            </a:r>
            <a:endParaRPr lang="en-US" sz="3200" dirty="0" smtClean="0"/>
          </a:p>
          <a:p>
            <a:pPr marL="0" indent="0" algn="ctr">
              <a:lnSpc>
                <a:spcPct val="100000"/>
              </a:lnSpc>
              <a:buNone/>
            </a:pPr>
            <a:r>
              <a:rPr lang="en-US" i="1" dirty="0" smtClean="0"/>
              <a:t>Steps to Christ,  </a:t>
            </a:r>
            <a:r>
              <a:rPr lang="en-US" i="1" dirty="0"/>
              <a:t>p.75 </a:t>
            </a:r>
          </a:p>
        </p:txBody>
      </p:sp>
    </p:spTree>
    <p:extLst>
      <p:ext uri="{BB962C8B-B14F-4D97-AF65-F5344CB8AC3E}">
        <p14:creationId xmlns:p14="http://schemas.microsoft.com/office/powerpoint/2010/main" val="5023811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28650" y="2271666"/>
            <a:ext cx="7886700" cy="4351338"/>
          </a:xfrm>
        </p:spPr>
        <p:txBody>
          <a:bodyPr>
            <a:normAutofit lnSpcReduction="10000"/>
          </a:bodyPr>
          <a:lstStyle/>
          <a:p>
            <a:pPr>
              <a:lnSpc>
                <a:spcPct val="100000"/>
              </a:lnSpc>
            </a:pPr>
            <a:r>
              <a:rPr lang="en-US" sz="3200" b="1" dirty="0" smtClean="0">
                <a:solidFill>
                  <a:srgbClr val="7030A0"/>
                </a:solidFill>
              </a:rPr>
              <a:t>PRAISE AND THANKS </a:t>
            </a:r>
            <a:r>
              <a:rPr lang="en-US" dirty="0" smtClean="0"/>
              <a:t>Ps </a:t>
            </a:r>
            <a:r>
              <a:rPr lang="en-US" dirty="0"/>
              <a:t>107:8 </a:t>
            </a:r>
          </a:p>
          <a:p>
            <a:pPr>
              <a:lnSpc>
                <a:spcPct val="100000"/>
              </a:lnSpc>
            </a:pPr>
            <a:r>
              <a:rPr lang="en-US" sz="3200" b="1" dirty="0" smtClean="0">
                <a:solidFill>
                  <a:srgbClr val="7030A0"/>
                </a:solidFill>
              </a:rPr>
              <a:t>METHODS OF STUDY</a:t>
            </a:r>
            <a:br>
              <a:rPr lang="en-US" sz="3200" b="1" dirty="0" smtClean="0">
                <a:solidFill>
                  <a:srgbClr val="7030A0"/>
                </a:solidFill>
              </a:rPr>
            </a:br>
            <a:r>
              <a:rPr lang="en-US" dirty="0" smtClean="0"/>
              <a:t>Journaling</a:t>
            </a:r>
            <a:r>
              <a:rPr lang="en-US" dirty="0"/>
              <a:t>, paraphrasing, topical study...(Prayer by E. G. White, Books by Doro- thy Eaton watts – Prayer Country, Prayer Treasures...) </a:t>
            </a:r>
          </a:p>
          <a:p>
            <a:pPr>
              <a:lnSpc>
                <a:spcPct val="100000"/>
              </a:lnSpc>
            </a:pPr>
            <a:r>
              <a:rPr lang="en-US" sz="3200" b="1" dirty="0" smtClean="0">
                <a:solidFill>
                  <a:srgbClr val="7030A0"/>
                </a:solidFill>
              </a:rPr>
              <a:t>FINDING BALANCE IN MY QUIET TIME</a:t>
            </a:r>
            <a:br>
              <a:rPr lang="en-US" sz="3200" b="1" dirty="0" smtClean="0">
                <a:solidFill>
                  <a:srgbClr val="7030A0"/>
                </a:solidFill>
              </a:rPr>
            </a:br>
            <a:r>
              <a:rPr lang="en-US" dirty="0" smtClean="0"/>
              <a:t>A </a:t>
            </a:r>
            <a:r>
              <a:rPr lang="en-US" dirty="0"/>
              <a:t>relationship with God not with a list of things to do – lesson study. Bible read- </a:t>
            </a:r>
            <a:r>
              <a:rPr lang="en-US" dirty="0" err="1"/>
              <a:t>ing</a:t>
            </a:r>
            <a:r>
              <a:rPr lang="en-US" dirty="0"/>
              <a:t>, journaling, devotional reading... </a:t>
            </a:r>
          </a:p>
        </p:txBody>
      </p:sp>
    </p:spTree>
    <p:extLst>
      <p:ext uri="{BB962C8B-B14F-4D97-AF65-F5344CB8AC3E}">
        <p14:creationId xmlns:p14="http://schemas.microsoft.com/office/powerpoint/2010/main" val="1814600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3"/>
          <a:stretch>
            <a:fillRect/>
          </a:stretch>
        </p:blipFill>
        <p:spPr>
          <a:xfrm>
            <a:off x="0" y="1842160"/>
            <a:ext cx="7542617" cy="5015840"/>
          </a:xfrm>
          <a:prstGeom prst="rect">
            <a:avLst/>
          </a:prstGeom>
        </p:spPr>
      </p:pic>
      <p:sp>
        <p:nvSpPr>
          <p:cNvPr id="3" name="Content Placeholder 2"/>
          <p:cNvSpPr>
            <a:spLocks noGrp="1"/>
          </p:cNvSpPr>
          <p:nvPr>
            <p:ph idx="1"/>
          </p:nvPr>
        </p:nvSpPr>
        <p:spPr>
          <a:xfrm>
            <a:off x="3657600" y="2427789"/>
            <a:ext cx="4857750" cy="2166512"/>
          </a:xfrm>
        </p:spPr>
        <p:txBody>
          <a:bodyPr/>
          <a:lstStyle/>
          <a:p>
            <a:pPr>
              <a:lnSpc>
                <a:spcPct val="100000"/>
              </a:lnSpc>
            </a:pPr>
            <a:r>
              <a:rPr lang="en-US" sz="3200" b="1" dirty="0" smtClean="0">
                <a:solidFill>
                  <a:srgbClr val="7030A0"/>
                </a:solidFill>
              </a:rPr>
              <a:t>GIVE GOD YOUR DAY AND LEAVE THE REST TO HIM </a:t>
            </a:r>
            <a:r>
              <a:rPr lang="en-US" dirty="0" smtClean="0"/>
              <a:t>Let </a:t>
            </a:r>
            <a:r>
              <a:rPr lang="en-US" dirty="0"/>
              <a:t>Him direct your day. </a:t>
            </a:r>
          </a:p>
          <a:p>
            <a:pPr>
              <a:lnSpc>
                <a:spcPct val="100000"/>
              </a:lnSpc>
            </a:pPr>
            <a:r>
              <a:rPr lang="en-US" sz="3200" b="1" dirty="0" smtClean="0">
                <a:solidFill>
                  <a:srgbClr val="7030A0"/>
                </a:solidFill>
              </a:rPr>
              <a:t>TIME AT THE WELL.... </a:t>
            </a:r>
            <a:endParaRPr lang="en-US" sz="3200" b="1" dirty="0">
              <a:solidFill>
                <a:srgbClr val="7030A0"/>
              </a:solidFill>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83804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535" y="610451"/>
            <a:ext cx="7886700" cy="1325563"/>
          </a:xfrm>
        </p:spPr>
        <p:txBody>
          <a:bodyPr/>
          <a:lstStyle/>
          <a:p>
            <a:pPr algn="ctr"/>
            <a:r>
              <a:rPr lang="en-US" b="1" dirty="0">
                <a:solidFill>
                  <a:schemeClr val="bg1"/>
                </a:solidFill>
              </a:rPr>
              <a:t>Examples of Journaling </a:t>
            </a:r>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9560" cy="6858000"/>
          </a:xfrm>
          <a:prstGeom prst="rect">
            <a:avLst/>
          </a:prstGeom>
        </p:spPr>
      </p:pic>
      <p:sp>
        <p:nvSpPr>
          <p:cNvPr id="5" name="Content Placeholder 4"/>
          <p:cNvSpPr>
            <a:spLocks noGrp="1"/>
          </p:cNvSpPr>
          <p:nvPr>
            <p:ph idx="1"/>
          </p:nvPr>
        </p:nvSpPr>
        <p:spPr>
          <a:xfrm>
            <a:off x="628650" y="2338581"/>
            <a:ext cx="7886700" cy="3147821"/>
          </a:xfrm>
        </p:spPr>
        <p:txBody>
          <a:bodyPr>
            <a:noAutofit/>
          </a:bodyPr>
          <a:lstStyle/>
          <a:p>
            <a:pPr marL="0" indent="0" algn="ctr">
              <a:lnSpc>
                <a:spcPct val="100000"/>
              </a:lnSpc>
              <a:buNone/>
            </a:pPr>
            <a:r>
              <a:rPr lang="en-US" sz="3600" b="1" dirty="0">
                <a:solidFill>
                  <a:srgbClr val="581C7C"/>
                </a:solidFill>
              </a:rPr>
              <a:t>“Jesus, Lover of my soul, Let me to Thy bosom fly, While the billows near me roll, While the tempest still is high, Hide me O my Savior, hide! Till the storm of life is past; Safe into the haven guide, O receive my soul at last!” </a:t>
            </a:r>
          </a:p>
          <a:p>
            <a:pPr marL="0" indent="0" algn="ctr">
              <a:lnSpc>
                <a:spcPct val="100000"/>
              </a:lnSpc>
              <a:buNone/>
            </a:pPr>
            <a:r>
              <a:rPr lang="en-US" sz="2400" b="1" i="1" dirty="0">
                <a:solidFill>
                  <a:srgbClr val="581C7C"/>
                </a:solidFill>
              </a:rPr>
              <a:t>Charles Wesley </a:t>
            </a:r>
          </a:p>
        </p:txBody>
      </p:sp>
    </p:spTree>
    <p:extLst>
      <p:ext uri="{BB962C8B-B14F-4D97-AF65-F5344CB8AC3E}">
        <p14:creationId xmlns:p14="http://schemas.microsoft.com/office/powerpoint/2010/main" val="9941019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20" y="1"/>
            <a:ext cx="9244320" cy="6858000"/>
          </a:xfrm>
          <a:prstGeom prst="rect">
            <a:avLst/>
          </a:prstGeom>
        </p:spPr>
      </p:pic>
      <p:sp>
        <p:nvSpPr>
          <p:cNvPr id="2" name="Title 1"/>
          <p:cNvSpPr>
            <a:spLocks noGrp="1"/>
          </p:cNvSpPr>
          <p:nvPr>
            <p:ph type="title"/>
          </p:nvPr>
        </p:nvSpPr>
        <p:spPr>
          <a:xfrm>
            <a:off x="829366" y="655052"/>
            <a:ext cx="7886700" cy="1325563"/>
          </a:xfrm>
        </p:spPr>
        <p:txBody>
          <a:bodyPr/>
          <a:lstStyle/>
          <a:p>
            <a:r>
              <a:rPr lang="en-US" b="1" dirty="0">
                <a:solidFill>
                  <a:schemeClr val="bg1"/>
                </a:solidFill>
              </a:rPr>
              <a:t>Assignment </a:t>
            </a:r>
            <a:r>
              <a:rPr lang="en-US" b="1" dirty="0" smtClean="0">
                <a:solidFill>
                  <a:schemeClr val="bg1"/>
                </a:solidFill>
              </a:rPr>
              <a:t>– My Prayer to God</a:t>
            </a:r>
            <a:endParaRPr lang="en-US" b="1" dirty="0">
              <a:solidFill>
                <a:schemeClr val="bg1"/>
              </a:solidFill>
            </a:endParaRPr>
          </a:p>
        </p:txBody>
      </p:sp>
      <p:sp>
        <p:nvSpPr>
          <p:cNvPr id="3" name="Content Placeholder 2"/>
          <p:cNvSpPr>
            <a:spLocks noGrp="1"/>
          </p:cNvSpPr>
          <p:nvPr>
            <p:ph idx="1"/>
          </p:nvPr>
        </p:nvSpPr>
        <p:spPr>
          <a:xfrm>
            <a:off x="539442" y="2338579"/>
            <a:ext cx="7886700" cy="3705382"/>
          </a:xfrm>
        </p:spPr>
        <p:txBody>
          <a:bodyPr>
            <a:normAutofit/>
          </a:bodyPr>
          <a:lstStyle/>
          <a:p>
            <a:r>
              <a:rPr lang="en-US" sz="3200" dirty="0"/>
              <a:t>Write out a prayer to God. Discuss with Him your own problems. How have you sensed He has been speaking to you recently? What message is He giving you? This is for your eyes only. You will not be asked to share. (Taken from “Woman of Worth” Seminar by Dorothy Watts) </a:t>
            </a:r>
          </a:p>
        </p:txBody>
      </p:sp>
    </p:spTree>
    <p:extLst>
      <p:ext uri="{BB962C8B-B14F-4D97-AF65-F5344CB8AC3E}">
        <p14:creationId xmlns:p14="http://schemas.microsoft.com/office/powerpoint/2010/main" val="18429225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9560" cy="6858000"/>
          </a:xfrm>
          <a:prstGeom prst="rect">
            <a:avLst/>
          </a:prstGeom>
        </p:spPr>
      </p:pic>
      <p:sp>
        <p:nvSpPr>
          <p:cNvPr id="3" name="Content Placeholder 2"/>
          <p:cNvSpPr>
            <a:spLocks noGrp="1"/>
          </p:cNvSpPr>
          <p:nvPr>
            <p:ph idx="1"/>
          </p:nvPr>
        </p:nvSpPr>
        <p:spPr>
          <a:xfrm>
            <a:off x="918582" y="2695416"/>
            <a:ext cx="7288718" cy="2322631"/>
          </a:xfrm>
        </p:spPr>
        <p:txBody>
          <a:bodyPr>
            <a:noAutofit/>
          </a:bodyPr>
          <a:lstStyle/>
          <a:p>
            <a:pPr marL="0" indent="0" algn="ctr">
              <a:buNone/>
            </a:pPr>
            <a:r>
              <a:rPr lang="en-US" sz="3600" dirty="0"/>
              <a:t>“Lord Jesus, take this life of mine, Worthless as it may be,</a:t>
            </a:r>
            <a:br>
              <a:rPr lang="en-US" sz="3600" dirty="0"/>
            </a:br>
            <a:r>
              <a:rPr lang="en-US" sz="3600" dirty="0"/>
              <a:t>Cleanse it, and fill it, and make it shine, That it may be bright for Thee.” </a:t>
            </a:r>
            <a:endParaRPr lang="en-US" sz="3600" dirty="0" smtClean="0"/>
          </a:p>
          <a:p>
            <a:pPr marL="0" indent="0" algn="ctr">
              <a:buNone/>
            </a:pPr>
            <a:r>
              <a:rPr lang="en-US" sz="3200" i="1" dirty="0" smtClean="0"/>
              <a:t>~</a:t>
            </a:r>
            <a:r>
              <a:rPr lang="en-US" sz="3200" i="1" dirty="0"/>
              <a:t>Ruth Bell-Graham </a:t>
            </a:r>
          </a:p>
        </p:txBody>
      </p:sp>
    </p:spTree>
    <p:extLst>
      <p:ext uri="{BB962C8B-B14F-4D97-AF65-F5344CB8AC3E}">
        <p14:creationId xmlns:p14="http://schemas.microsoft.com/office/powerpoint/2010/main" val="868701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20" y="1"/>
            <a:ext cx="9244320" cy="6858000"/>
          </a:xfrm>
          <a:prstGeom prst="rect">
            <a:avLst/>
          </a:prstGeom>
        </p:spPr>
      </p:pic>
      <p:sp>
        <p:nvSpPr>
          <p:cNvPr id="2" name="Title 1"/>
          <p:cNvSpPr>
            <a:spLocks noGrp="1"/>
          </p:cNvSpPr>
          <p:nvPr>
            <p:ph type="title"/>
          </p:nvPr>
        </p:nvSpPr>
        <p:spPr>
          <a:xfrm>
            <a:off x="405629" y="699659"/>
            <a:ext cx="7886700" cy="1325563"/>
          </a:xfrm>
        </p:spPr>
        <p:txBody>
          <a:bodyPr/>
          <a:lstStyle/>
          <a:p>
            <a:pPr algn="ctr"/>
            <a:r>
              <a:rPr lang="en-US" b="1" smtClean="0">
                <a:solidFill>
                  <a:schemeClr val="bg1"/>
                </a:solidFill>
              </a:rPr>
              <a:t>Examples </a:t>
            </a:r>
            <a:r>
              <a:rPr lang="en-US" b="1" dirty="0" smtClean="0">
                <a:solidFill>
                  <a:schemeClr val="bg1"/>
                </a:solidFill>
              </a:rPr>
              <a:t>of Journaling</a:t>
            </a:r>
            <a:endParaRPr lang="en-US" b="1" dirty="0">
              <a:solidFill>
                <a:schemeClr val="bg1"/>
              </a:solidFill>
            </a:endParaRPr>
          </a:p>
        </p:txBody>
      </p:sp>
      <p:sp>
        <p:nvSpPr>
          <p:cNvPr id="3" name="Content Placeholder 2"/>
          <p:cNvSpPr>
            <a:spLocks noGrp="1"/>
          </p:cNvSpPr>
          <p:nvPr>
            <p:ph idx="1"/>
          </p:nvPr>
        </p:nvSpPr>
        <p:spPr>
          <a:xfrm>
            <a:off x="517139" y="2182466"/>
            <a:ext cx="4790845" cy="4363302"/>
          </a:xfrm>
        </p:spPr>
        <p:txBody>
          <a:bodyPr>
            <a:normAutofit/>
          </a:bodyPr>
          <a:lstStyle/>
          <a:p>
            <a:pPr>
              <a:lnSpc>
                <a:spcPct val="100000"/>
              </a:lnSpc>
            </a:pPr>
            <a:r>
              <a:rPr lang="en-US" sz="3200" dirty="0"/>
              <a:t>David the Psalmists - Psalm 23, 40, 70 </a:t>
            </a:r>
          </a:p>
          <a:p>
            <a:pPr>
              <a:lnSpc>
                <a:spcPct val="100000"/>
              </a:lnSpc>
            </a:pPr>
            <a:r>
              <a:rPr lang="en-US" sz="3200" dirty="0"/>
              <a:t>Other Psalm writers - Psalm 71, 74, 89 </a:t>
            </a:r>
          </a:p>
          <a:p>
            <a:pPr>
              <a:lnSpc>
                <a:spcPct val="100000"/>
              </a:lnSpc>
            </a:pPr>
            <a:r>
              <a:rPr lang="en-US" sz="3200" dirty="0"/>
              <a:t>Writings of Paul – not only his journeys and events, but also his struggles - Romans 7:7-25 </a:t>
            </a:r>
          </a:p>
        </p:txBody>
      </p:sp>
      <p:pic>
        <p:nvPicPr>
          <p:cNvPr id="6" name="Picture 5"/>
          <p:cNvPicPr>
            <a:picLocks noChangeAspect="1"/>
          </p:cNvPicPr>
          <p:nvPr/>
        </p:nvPicPr>
        <p:blipFill>
          <a:blip r:embed="rId3"/>
          <a:stretch>
            <a:fillRect/>
          </a:stretch>
        </p:blipFill>
        <p:spPr>
          <a:xfrm>
            <a:off x="5307984" y="2724880"/>
            <a:ext cx="3399260" cy="3399260"/>
          </a:xfrm>
          <a:prstGeom prst="rect">
            <a:avLst/>
          </a:prstGeom>
          <a:ln>
            <a:noFill/>
          </a:ln>
          <a:effectLst>
            <a:softEdge rad="112500"/>
          </a:effectLst>
        </p:spPr>
      </p:pic>
    </p:spTree>
    <p:extLst>
      <p:ext uri="{BB962C8B-B14F-4D97-AF65-F5344CB8AC3E}">
        <p14:creationId xmlns:p14="http://schemas.microsoft.com/office/powerpoint/2010/main" val="1671331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2026344"/>
            <a:ext cx="7886700" cy="4742447"/>
          </a:xfrm>
        </p:spPr>
        <p:txBody>
          <a:bodyPr>
            <a:normAutofit/>
          </a:bodyPr>
          <a:lstStyle/>
          <a:p>
            <a:pPr marL="0" indent="0" algn="ctr">
              <a:lnSpc>
                <a:spcPct val="100000"/>
              </a:lnSpc>
              <a:buNone/>
            </a:pPr>
            <a:r>
              <a:rPr lang="en-US" sz="3200" dirty="0"/>
              <a:t>“When I want to do good, evil is right there with me. For in my </a:t>
            </a:r>
            <a:r>
              <a:rPr lang="en-US" sz="3200" dirty="0" smtClean="0"/>
              <a:t>inner </a:t>
            </a:r>
            <a:r>
              <a:rPr lang="en-US" sz="3200" dirty="0"/>
              <a:t>being I delight in God’s law, but I see another law at work in the members of my body, waging war against the law of my mind and making me a prisoner of the law of sin at work within my </a:t>
            </a:r>
            <a:r>
              <a:rPr lang="en-US" sz="3200" dirty="0" smtClean="0"/>
              <a:t>members</a:t>
            </a:r>
            <a:r>
              <a:rPr lang="en-US" sz="3200" dirty="0"/>
              <a:t>. What a wretched man I am! Who will rescue me from this body of death! Thanks be to </a:t>
            </a:r>
            <a:r>
              <a:rPr lang="en-US" sz="3200" dirty="0" smtClean="0"/>
              <a:t>God through </a:t>
            </a:r>
            <a:r>
              <a:rPr lang="en-US" sz="3200" dirty="0"/>
              <a:t>Jesus Christ our Lord!” </a:t>
            </a:r>
            <a:r>
              <a:rPr lang="en-US" sz="3200" dirty="0" err="1" smtClean="0"/>
              <a:t>vss</a:t>
            </a:r>
            <a:r>
              <a:rPr lang="en-US" sz="3200" dirty="0" smtClean="0"/>
              <a:t> </a:t>
            </a:r>
            <a:r>
              <a:rPr lang="en-US" sz="3200" dirty="0"/>
              <a:t>21-25 </a:t>
            </a:r>
            <a:endParaRPr lang="en-US" sz="3200" dirty="0">
              <a:effectLst/>
            </a:endParaRPr>
          </a:p>
        </p:txBody>
      </p:sp>
    </p:spTree>
    <p:extLst>
      <p:ext uri="{BB962C8B-B14F-4D97-AF65-F5344CB8AC3E}">
        <p14:creationId xmlns:p14="http://schemas.microsoft.com/office/powerpoint/2010/main" val="935436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20" y="1"/>
            <a:ext cx="9244320" cy="6858000"/>
          </a:xfrm>
          <a:prstGeom prst="rect">
            <a:avLst/>
          </a:prstGeom>
        </p:spPr>
      </p:pic>
      <p:sp>
        <p:nvSpPr>
          <p:cNvPr id="2" name="Title 1"/>
          <p:cNvSpPr>
            <a:spLocks noGrp="1"/>
          </p:cNvSpPr>
          <p:nvPr>
            <p:ph type="title"/>
          </p:nvPr>
        </p:nvSpPr>
        <p:spPr>
          <a:xfrm>
            <a:off x="628650" y="699659"/>
            <a:ext cx="7886700" cy="1325563"/>
          </a:xfrm>
        </p:spPr>
        <p:txBody>
          <a:bodyPr/>
          <a:lstStyle/>
          <a:p>
            <a:r>
              <a:rPr lang="en-US" b="1" dirty="0">
                <a:solidFill>
                  <a:schemeClr val="bg1"/>
                </a:solidFill>
              </a:rPr>
              <a:t>Why Journal? </a:t>
            </a:r>
          </a:p>
        </p:txBody>
      </p:sp>
      <p:sp>
        <p:nvSpPr>
          <p:cNvPr id="3" name="Content Placeholder 2"/>
          <p:cNvSpPr>
            <a:spLocks noGrp="1"/>
          </p:cNvSpPr>
          <p:nvPr>
            <p:ph idx="1"/>
          </p:nvPr>
        </p:nvSpPr>
        <p:spPr>
          <a:xfrm>
            <a:off x="606349" y="2360886"/>
            <a:ext cx="7221806" cy="4351338"/>
          </a:xfrm>
        </p:spPr>
        <p:txBody>
          <a:bodyPr>
            <a:normAutofit/>
          </a:bodyPr>
          <a:lstStyle/>
          <a:p>
            <a:pPr>
              <a:lnSpc>
                <a:spcPct val="100000"/>
              </a:lnSpc>
            </a:pPr>
            <a:r>
              <a:rPr lang="en-US" sz="3200" dirty="0"/>
              <a:t>Variety in communicating with our Heavenly Father </a:t>
            </a:r>
          </a:p>
          <a:p>
            <a:pPr>
              <a:lnSpc>
                <a:spcPct val="100000"/>
              </a:lnSpc>
            </a:pPr>
            <a:r>
              <a:rPr lang="en-US" sz="3200" dirty="0"/>
              <a:t>To express our deepest feelings </a:t>
            </a:r>
          </a:p>
          <a:p>
            <a:pPr>
              <a:lnSpc>
                <a:spcPct val="100000"/>
              </a:lnSpc>
            </a:pPr>
            <a:r>
              <a:rPr lang="en-US" sz="3200" dirty="0"/>
              <a:t>To keep a record of your walk with God. </a:t>
            </a:r>
          </a:p>
          <a:p>
            <a:pPr>
              <a:lnSpc>
                <a:spcPct val="100000"/>
              </a:lnSpc>
            </a:pPr>
            <a:r>
              <a:rPr lang="en-US" sz="3200" dirty="0"/>
              <a:t>To record answers to prayer. </a:t>
            </a:r>
          </a:p>
          <a:p>
            <a:pPr>
              <a:lnSpc>
                <a:spcPct val="100000"/>
              </a:lnSpc>
            </a:pPr>
            <a:r>
              <a:rPr lang="en-US" sz="3200" dirty="0"/>
              <a:t>As an aid in Bible Study. </a:t>
            </a:r>
          </a:p>
        </p:txBody>
      </p:sp>
    </p:spTree>
    <p:extLst>
      <p:ext uri="{BB962C8B-B14F-4D97-AF65-F5344CB8AC3E}">
        <p14:creationId xmlns:p14="http://schemas.microsoft.com/office/powerpoint/2010/main" val="1921554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2427789"/>
            <a:ext cx="7886700" cy="4351338"/>
          </a:xfrm>
        </p:spPr>
        <p:txBody>
          <a:bodyPr>
            <a:normAutofit/>
          </a:bodyPr>
          <a:lstStyle/>
          <a:p>
            <a:r>
              <a:rPr lang="en-US" sz="3200" dirty="0"/>
              <a:t>To list my blessings and joys</a:t>
            </a:r>
            <a:br>
              <a:rPr lang="en-US" sz="3200" dirty="0"/>
            </a:br>
            <a:r>
              <a:rPr lang="en-US" sz="3200" dirty="0"/>
              <a:t>(Joy Book, Blessing Book, Thanksgiving Book) </a:t>
            </a:r>
          </a:p>
        </p:txBody>
      </p:sp>
      <p:pic>
        <p:nvPicPr>
          <p:cNvPr id="2" name="Picture 1"/>
          <p:cNvPicPr>
            <a:picLocks noChangeAspect="1"/>
          </p:cNvPicPr>
          <p:nvPr/>
        </p:nvPicPr>
        <p:blipFill>
          <a:blip r:embed="rId3"/>
          <a:stretch>
            <a:fillRect/>
          </a:stretch>
        </p:blipFill>
        <p:spPr>
          <a:xfrm>
            <a:off x="5352582" y="3421512"/>
            <a:ext cx="3633207" cy="3436486"/>
          </a:xfrm>
          <a:prstGeom prst="rect">
            <a:avLst/>
          </a:prstGeom>
          <a:ln>
            <a:noFill/>
          </a:ln>
          <a:effectLst>
            <a:softEdge rad="112500"/>
          </a:effectLst>
        </p:spPr>
      </p:pic>
    </p:spTree>
    <p:extLst>
      <p:ext uri="{BB962C8B-B14F-4D97-AF65-F5344CB8AC3E}">
        <p14:creationId xmlns:p14="http://schemas.microsoft.com/office/powerpoint/2010/main" val="333087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9560" cy="6858000"/>
          </a:xfrm>
          <a:prstGeom prst="rect">
            <a:avLst/>
          </a:prstGeom>
        </p:spPr>
      </p:pic>
      <p:sp>
        <p:nvSpPr>
          <p:cNvPr id="3" name="Content Placeholder 2"/>
          <p:cNvSpPr>
            <a:spLocks noGrp="1"/>
          </p:cNvSpPr>
          <p:nvPr>
            <p:ph idx="1"/>
          </p:nvPr>
        </p:nvSpPr>
        <p:spPr>
          <a:xfrm>
            <a:off x="289932" y="2204762"/>
            <a:ext cx="8225418" cy="4351338"/>
          </a:xfrm>
        </p:spPr>
        <p:txBody>
          <a:bodyPr>
            <a:normAutofit/>
          </a:bodyPr>
          <a:lstStyle/>
          <a:p>
            <a:pPr marL="0" indent="0" algn="ctr">
              <a:lnSpc>
                <a:spcPct val="100000"/>
              </a:lnSpc>
              <a:buNone/>
            </a:pPr>
            <a:r>
              <a:rPr lang="en-US" sz="3200" dirty="0"/>
              <a:t>“</a:t>
            </a:r>
            <a:r>
              <a:rPr lang="en-US" sz="3200" dirty="0" smtClean="0"/>
              <a:t>Lord, Take </a:t>
            </a:r>
            <a:r>
              <a:rPr lang="en-US" sz="3200" dirty="0"/>
              <a:t>my </a:t>
            </a:r>
            <a:r>
              <a:rPr lang="en-US" sz="3200" dirty="0" smtClean="0"/>
              <a:t>heart; for </a:t>
            </a:r>
            <a:r>
              <a:rPr lang="en-US" sz="3200" dirty="0"/>
              <a:t>I cannot give it.</a:t>
            </a:r>
            <a:br>
              <a:rPr lang="en-US" sz="3200" dirty="0"/>
            </a:br>
            <a:r>
              <a:rPr lang="en-US" sz="3200" dirty="0" smtClean="0"/>
              <a:t>It </a:t>
            </a:r>
            <a:r>
              <a:rPr lang="en-US" sz="3200" dirty="0"/>
              <a:t>is Thy </a:t>
            </a:r>
            <a:r>
              <a:rPr lang="en-US" sz="3200" dirty="0" smtClean="0"/>
              <a:t>property. Keep </a:t>
            </a:r>
            <a:r>
              <a:rPr lang="en-US" sz="3200" dirty="0"/>
              <a:t>it </a:t>
            </a:r>
            <a:r>
              <a:rPr lang="en-US" sz="3200" dirty="0" smtClean="0"/>
              <a:t>pure, for </a:t>
            </a:r>
            <a:r>
              <a:rPr lang="en-US" sz="3200" dirty="0"/>
              <a:t>I cannot keep it for Thee. Save </a:t>
            </a:r>
            <a:r>
              <a:rPr lang="en-US" sz="3200" dirty="0" smtClean="0"/>
              <a:t>me in </a:t>
            </a:r>
            <a:r>
              <a:rPr lang="en-US" sz="3200" dirty="0"/>
              <a:t>spite of </a:t>
            </a:r>
            <a:r>
              <a:rPr lang="en-US" sz="3200" dirty="0" smtClean="0"/>
              <a:t>myself, my </a:t>
            </a:r>
            <a:r>
              <a:rPr lang="en-US" sz="3200" dirty="0"/>
              <a:t>weak, </a:t>
            </a:r>
            <a:r>
              <a:rPr lang="en-US" sz="3200" dirty="0" smtClean="0"/>
              <a:t>un-</a:t>
            </a:r>
            <a:r>
              <a:rPr lang="en-US" sz="3200" dirty="0" err="1" smtClean="0"/>
              <a:t>Christlike</a:t>
            </a:r>
            <a:r>
              <a:rPr lang="en-US" sz="3200" dirty="0" smtClean="0"/>
              <a:t> </a:t>
            </a:r>
            <a:r>
              <a:rPr lang="en-US" sz="3200" dirty="0"/>
              <a:t>self. Mold </a:t>
            </a:r>
            <a:r>
              <a:rPr lang="en-US" sz="3200" dirty="0" smtClean="0"/>
              <a:t>me, fashion me raise me into </a:t>
            </a:r>
            <a:r>
              <a:rPr lang="en-US" sz="3200" dirty="0"/>
              <a:t>a pure and holy atmosphere, where the rich </a:t>
            </a:r>
            <a:r>
              <a:rPr lang="en-US" sz="3200" dirty="0" smtClean="0"/>
              <a:t>current of </a:t>
            </a:r>
            <a:r>
              <a:rPr lang="en-US" sz="3200" dirty="0"/>
              <a:t>Thy </a:t>
            </a:r>
            <a:r>
              <a:rPr lang="en-US" sz="3200" dirty="0" smtClean="0"/>
              <a:t>love can flow through </a:t>
            </a:r>
            <a:r>
              <a:rPr lang="en-US" sz="3200" dirty="0"/>
              <a:t>my sou.” </a:t>
            </a:r>
            <a:endParaRPr lang="en-US" sz="3200" dirty="0" smtClean="0"/>
          </a:p>
          <a:p>
            <a:pPr marL="0" indent="0" algn="ctr">
              <a:lnSpc>
                <a:spcPct val="100000"/>
              </a:lnSpc>
              <a:buNone/>
            </a:pPr>
            <a:r>
              <a:rPr lang="en-US" i="1" dirty="0" smtClean="0"/>
              <a:t>Christ’s </a:t>
            </a:r>
            <a:r>
              <a:rPr lang="en-US" i="1" dirty="0"/>
              <a:t>Object Lessons, </a:t>
            </a:r>
            <a:r>
              <a:rPr lang="en-US" dirty="0"/>
              <a:t>p. 159 </a:t>
            </a:r>
          </a:p>
        </p:txBody>
      </p:sp>
    </p:spTree>
    <p:extLst>
      <p:ext uri="{BB962C8B-B14F-4D97-AF65-F5344CB8AC3E}">
        <p14:creationId xmlns:p14="http://schemas.microsoft.com/office/powerpoint/2010/main" val="1809376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20" y="1"/>
            <a:ext cx="9244320" cy="6858000"/>
          </a:xfrm>
          <a:prstGeom prst="rect">
            <a:avLst/>
          </a:prstGeom>
        </p:spPr>
      </p:pic>
      <p:sp>
        <p:nvSpPr>
          <p:cNvPr id="2" name="Title 1"/>
          <p:cNvSpPr>
            <a:spLocks noGrp="1"/>
          </p:cNvSpPr>
          <p:nvPr>
            <p:ph type="title"/>
          </p:nvPr>
        </p:nvSpPr>
        <p:spPr>
          <a:xfrm>
            <a:off x="494837" y="699660"/>
            <a:ext cx="7886700" cy="1325563"/>
          </a:xfrm>
        </p:spPr>
        <p:txBody>
          <a:bodyPr/>
          <a:lstStyle/>
          <a:p>
            <a:r>
              <a:rPr lang="en-US" b="1" dirty="0">
                <a:solidFill>
                  <a:schemeClr val="bg1"/>
                </a:solidFill>
              </a:rPr>
              <a:t>Ways to Journal </a:t>
            </a:r>
          </a:p>
        </p:txBody>
      </p:sp>
      <p:sp>
        <p:nvSpPr>
          <p:cNvPr id="3" name="Content Placeholder 2"/>
          <p:cNvSpPr>
            <a:spLocks noGrp="1"/>
          </p:cNvSpPr>
          <p:nvPr>
            <p:ph idx="1"/>
          </p:nvPr>
        </p:nvSpPr>
        <p:spPr>
          <a:xfrm>
            <a:off x="539442" y="2137859"/>
            <a:ext cx="7886700" cy="4351338"/>
          </a:xfrm>
        </p:spPr>
        <p:txBody>
          <a:bodyPr>
            <a:normAutofit/>
          </a:bodyPr>
          <a:lstStyle/>
          <a:p>
            <a:pPr>
              <a:lnSpc>
                <a:spcPct val="100000"/>
              </a:lnSpc>
            </a:pPr>
            <a:r>
              <a:rPr lang="en-US" sz="3200" dirty="0"/>
              <a:t>Letters to God about what is happening in your life. </a:t>
            </a:r>
          </a:p>
          <a:p>
            <a:pPr>
              <a:lnSpc>
                <a:spcPct val="100000"/>
              </a:lnSpc>
            </a:pPr>
            <a:r>
              <a:rPr lang="en-US" sz="3200" dirty="0"/>
              <a:t>Written prayers </a:t>
            </a:r>
          </a:p>
          <a:p>
            <a:pPr>
              <a:lnSpc>
                <a:spcPct val="100000"/>
              </a:lnSpc>
            </a:pPr>
            <a:r>
              <a:rPr lang="en-US" sz="3200" dirty="0"/>
              <a:t>Thoughts from your devotional reading. </a:t>
            </a:r>
          </a:p>
          <a:p>
            <a:pPr>
              <a:lnSpc>
                <a:spcPct val="100000"/>
              </a:lnSpc>
            </a:pPr>
            <a:r>
              <a:rPr lang="en-US" sz="3200" dirty="0"/>
              <a:t>Bible promises to claim – </a:t>
            </a:r>
            <a:r>
              <a:rPr lang="en-US" sz="3200" b="1" dirty="0"/>
              <a:t>ABC of prayer – Ask, Believe, Claim </a:t>
            </a:r>
          </a:p>
        </p:txBody>
      </p:sp>
    </p:spTree>
    <p:extLst>
      <p:ext uri="{BB962C8B-B14F-4D97-AF65-F5344CB8AC3E}">
        <p14:creationId xmlns:p14="http://schemas.microsoft.com/office/powerpoint/2010/main" val="2066431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2249369"/>
            <a:ext cx="7886700" cy="4351338"/>
          </a:xfrm>
        </p:spPr>
        <p:txBody>
          <a:bodyPr>
            <a:normAutofit/>
          </a:bodyPr>
          <a:lstStyle/>
          <a:p>
            <a:pPr>
              <a:lnSpc>
                <a:spcPct val="100000"/>
              </a:lnSpc>
            </a:pPr>
            <a:r>
              <a:rPr lang="en-US" sz="3200" dirty="0"/>
              <a:t>Researching a text and its references. </a:t>
            </a:r>
          </a:p>
          <a:p>
            <a:pPr>
              <a:lnSpc>
                <a:spcPct val="100000"/>
              </a:lnSpc>
            </a:pPr>
            <a:r>
              <a:rPr lang="en-US" sz="3200" dirty="0"/>
              <a:t>Impressions from listening – sermons, devotional talks, </a:t>
            </a:r>
            <a:r>
              <a:rPr lang="en-US" sz="3200" dirty="0" smtClean="0"/>
              <a:t>etc. </a:t>
            </a:r>
            <a:endParaRPr lang="en-US" sz="3200" dirty="0"/>
          </a:p>
          <a:p>
            <a:pPr>
              <a:lnSpc>
                <a:spcPct val="100000"/>
              </a:lnSpc>
            </a:pPr>
            <a:r>
              <a:rPr lang="en-US" sz="3200" dirty="0"/>
              <a:t>Dialogue with God – ACTS (Adoration, Confession, Thanksgiving, </a:t>
            </a:r>
            <a:r>
              <a:rPr lang="en-US" sz="3200" dirty="0" smtClean="0"/>
              <a:t>Supplication</a:t>
            </a:r>
            <a:r>
              <a:rPr lang="en-US" sz="3200" dirty="0"/>
              <a:t>), PRAY (Praise, Repent, Ask, Yield), Sanctuary Prayer... </a:t>
            </a:r>
          </a:p>
          <a:p>
            <a:pPr>
              <a:lnSpc>
                <a:spcPct val="100000"/>
              </a:lnSpc>
            </a:pPr>
            <a:endParaRPr lang="en-US" sz="3200" dirty="0"/>
          </a:p>
        </p:txBody>
      </p:sp>
    </p:spTree>
    <p:extLst>
      <p:ext uri="{BB962C8B-B14F-4D97-AF65-F5344CB8AC3E}">
        <p14:creationId xmlns:p14="http://schemas.microsoft.com/office/powerpoint/2010/main" val="1490669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1306</TotalTime>
  <Words>552</Words>
  <Application>Microsoft Macintosh PowerPoint</Application>
  <PresentationFormat>On-screen Show (4:3)</PresentationFormat>
  <Paragraphs>55</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Garamond</vt:lpstr>
      <vt:lpstr>Palatino Linotype</vt:lpstr>
      <vt:lpstr>Office Theme</vt:lpstr>
      <vt:lpstr>Discover the LOVE  of your LIFE By Heather-Dawn Small</vt:lpstr>
      <vt:lpstr>Examples of Journaling </vt:lpstr>
      <vt:lpstr>Examples of Journaling</vt:lpstr>
      <vt:lpstr>PowerPoint Presentation</vt:lpstr>
      <vt:lpstr>Why Journal? </vt:lpstr>
      <vt:lpstr>PowerPoint Presentation</vt:lpstr>
      <vt:lpstr>PowerPoint Presentation</vt:lpstr>
      <vt:lpstr>Ways to Journal </vt:lpstr>
      <vt:lpstr>PowerPoint Presentation</vt:lpstr>
      <vt:lpstr>PowerPoint Presentation</vt:lpstr>
      <vt:lpstr>Silent</vt:lpstr>
      <vt:lpstr>PowerPoint Presentation</vt:lpstr>
      <vt:lpstr>Making Memories with God </vt:lpstr>
      <vt:lpstr>PowerPoint Presentation</vt:lpstr>
      <vt:lpstr>PowerPoint Presentation</vt:lpstr>
      <vt:lpstr>PowerPoint Presentation</vt:lpstr>
      <vt:lpstr>PRAYER</vt:lpstr>
      <vt:lpstr>PowerPoint Presentation</vt:lpstr>
      <vt:lpstr>PowerPoint Presentation</vt:lpstr>
      <vt:lpstr>Assignment – My Prayer to God</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Arrais, Raquel</dc:creator>
  <cp:lastModifiedBy>Arrais, Raquel</cp:lastModifiedBy>
  <cp:revision>31</cp:revision>
  <dcterms:created xsi:type="dcterms:W3CDTF">2016-01-26T19:53:21Z</dcterms:created>
  <dcterms:modified xsi:type="dcterms:W3CDTF">2016-02-17T21:23:17Z</dcterms:modified>
</cp:coreProperties>
</file>